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301" r:id="rId2"/>
    <p:sldId id="313" r:id="rId3"/>
    <p:sldId id="314" r:id="rId4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C13E68-D153-4227-8D11-EA49A71EA2F4}" v="3" dt="2023-10-14T07:33:54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26" autoAdjust="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230968832910577"/>
          <c:y val="0.19010223973537815"/>
          <c:w val="0.55658001108204069"/>
          <c:h val="0.80817530789906333"/>
        </c:manualLayout>
      </c:layout>
      <c:doughnutChart>
        <c:varyColors val="1"/>
        <c:ser>
          <c:idx val="0"/>
          <c:order val="0"/>
          <c:tx>
            <c:strRef>
              <c:f>Full1!$B$1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82-441C-A17D-4644019A02D9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B82-441C-A17D-4644019A02D9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82-441C-A17D-4644019A02D9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2B-4EB2-B607-235E6951278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82-441C-A17D-4644019A02D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82-441C-A17D-4644019A02D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82-441C-A17D-4644019A02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Full1!$A$2:$A$5</c:f>
              <c:strCache>
                <c:ptCount val="3"/>
                <c:pt idx="0">
                  <c:v>1r Trim</c:v>
                </c:pt>
                <c:pt idx="1">
                  <c:v>2n Trim</c:v>
                </c:pt>
                <c:pt idx="2">
                  <c:v>3r Trim</c:v>
                </c:pt>
              </c:strCache>
            </c:strRef>
          </c:cat>
          <c:val>
            <c:numRef>
              <c:f>Full1!$B$2:$B$5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82-441C-A17D-4644019A02D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0ED0B-C37E-47D2-8219-0F189A053411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BEC63-990C-42EA-A092-FDDAE45D10C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5628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FF850-28BE-B349-9FC7-3889A49B98B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7751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FF850-28BE-B349-9FC7-3889A49B98B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3340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BA079F8-CBF1-CE35-663D-5948F77E4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A365EF82-D2F1-B2C6-384F-F32F799EB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3AA34403-74AB-C9C4-17ED-16266C97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07062DEA-8EA5-4B61-CB76-886778847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9967BC1C-176F-AAFB-8F5E-1C185EC5F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7465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1EA4150-0FE5-2541-9E30-359C7E713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D93864B8-80BE-B734-AF0E-4A39F4A75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A79FA751-B4E2-01B3-F3A3-40501DE0E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0367AEFE-52D2-CBE7-FF04-281D6FC58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1DD676C5-A951-C0E9-B1B7-1A91933F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24885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065A62F6-5338-995A-4711-A8344BE60D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F7F5A8C8-DC36-6906-9358-4481B56B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98BC148B-2F7B-7E92-4D2F-09AACA74C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A54F62CF-4A7A-59A7-3A4E-5279ED61D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A5F9B130-0711-E19D-D20C-A9796A051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6661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1B5032C-1764-9D18-D758-7C1EE43AE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294D7127-D15A-72B7-7C31-ADA1F63B7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11C3B6C0-EB43-BCDF-5E31-A4FE61FD8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EDAEB4F8-D562-DAB7-7A08-7B53C08B4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53B3DEE0-3CF3-273E-3C86-A59A67998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544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649A9AF-432A-0C6B-64F4-BE8D82F2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F5616FE9-BAD9-797C-1111-A529304CB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B4D1E7F7-5B5B-BC03-1CC8-3A64EAFD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4EDAAF11-E3FA-FF34-2838-5F6587C5A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0B916F41-233D-1810-BB0A-C3DF7586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08639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B76D492-36DD-082C-5FE8-6A7D9C8E6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74BCC820-FC36-D9D2-C05B-CC9436D4A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ADC7EFFE-FC5D-82D5-54DD-CCC4AE9BD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9C43EA92-AD6F-1D1C-2C6D-2FF01AF3E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04962B53-B4DD-0B81-8DC4-C3BABF03D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77D4B380-3B15-C051-D27B-5FE4E0E4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3191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20CE90A-8041-444A-B4B7-610D44C8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FA509786-8AA1-EB6D-8247-6CC09B5C0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1B669C94-00F8-7281-00C0-F5E25A276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BF78EED6-CD10-D43A-9F2D-AC16DAFAE6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92D28F5F-1C22-A10F-527B-08A495A9DD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C23BD8C1-BFD4-64CE-ED7A-04C7B3AD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6F99BD65-105E-D84C-6417-C51387426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2DD1E0DE-9881-12EC-A939-125F12DAB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077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F85EFE6-C7E0-57CD-AF34-957632DF4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702730B1-C130-5E22-A952-358CDAC6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643519D0-7C97-979C-E56B-FAB92453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575EC758-D6C1-ABE3-05F3-BFB3D3D6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38036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84E2678B-CCE7-8A93-F797-F234AE3A3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41EDD516-94F5-5747-E3AB-7623E3784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89DEA7E2-0977-C5DB-2982-868DA23DE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3954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77123CA-C64E-D8ED-B05B-D1769E46A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3770918D-EAF0-493E-8433-B7A554B3F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01CA595-0564-593C-1695-2DB4BB704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A840F828-06BE-A825-41F5-F80CEA4DA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04B834B8-15E2-BB64-F9AF-80DC74C1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BAFB8F02-96F8-886D-D5E8-FD099DE6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7517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F5CE8B2-8DEA-42CA-DB15-AACD9B87C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019FD2F8-C65F-C795-1738-FFBFE50D8E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0A3F238-27A8-3CFF-718D-1A57DD189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2E4581C1-623E-963E-7C23-0CC0D5F77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E2FDD859-75E1-ADB9-07E6-91A069739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194164E3-124C-68A7-FB11-88F1EEC8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130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F65DE671-95B2-B562-CD21-6F194FDB8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07B0D0EB-336B-1302-BCA9-E13AD8BDC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E16D0B2D-FC7B-FD2F-E40A-A3A040BC2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69D7E538-E8F1-0E9D-E930-CA4B11082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A6049BB2-98AB-D222-620C-7FFE12988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1619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APO 1 (PORTADA)_NEW">
            <a:hlinkClick r:id="" action="ppaction://media"/>
            <a:extLst>
              <a:ext uri="{FF2B5EF4-FFF2-40B4-BE49-F238E27FC236}">
                <a16:creationId xmlns:a16="http://schemas.microsoft.com/office/drawing/2014/main" id="{CEAD10C2-B3ED-4FC5-BB3C-EC4446504D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9" y="1"/>
            <a:ext cx="12188825" cy="685641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31340" y="1442949"/>
            <a:ext cx="3584895" cy="38910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94541" y="2266583"/>
            <a:ext cx="1961448" cy="656316"/>
          </a:xfrm>
        </p:spPr>
        <p:txBody>
          <a:bodyPr vert="horz" lIns="0" tIns="0" rIns="0" bIns="0" rtlCol="0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es-ES" sz="3000">
                <a:solidFill>
                  <a:srgbClr val="004B72"/>
                </a:solidFill>
                <a:latin typeface="Akkurat-Light"/>
                <a:cs typeface="Akkurat-Light"/>
              </a:rPr>
              <a:t>Barcelona Activa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494542" y="3522002"/>
            <a:ext cx="1859847" cy="8999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s-ES" sz="1400" b="1">
                <a:latin typeface="AkkuratStd"/>
              </a:rPr>
              <a:t>La agencia de desarrollo económico del Ayuntamiento de Barcelona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31340" y="1442948"/>
            <a:ext cx="3584895" cy="143224"/>
          </a:xfrm>
          <a:prstGeom prst="rect">
            <a:avLst/>
          </a:prstGeom>
          <a:solidFill>
            <a:srgbClr val="C7DB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4" name="Imagen 3" descr="llimaBAS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789" y="5838378"/>
            <a:ext cx="3222624" cy="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9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2">
            <a:extLst>
              <a:ext uri="{FF2B5EF4-FFF2-40B4-BE49-F238E27FC236}">
                <a16:creationId xmlns:a16="http://schemas.microsoft.com/office/drawing/2014/main" id="{D46C8FCE-F127-AB59-EBBE-FD29A49E57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5" r="16454" b="1865"/>
          <a:stretch/>
        </p:blipFill>
        <p:spPr>
          <a:xfrm>
            <a:off x="0" y="1"/>
            <a:ext cx="4044043" cy="6857999"/>
          </a:xfrm>
          <a:prstGeom prst="rect">
            <a:avLst/>
          </a:prstGeom>
        </p:spPr>
      </p:pic>
      <p:pic>
        <p:nvPicPr>
          <p:cNvPr id="54" name="Imagen 53" descr="Simb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438" y="143224"/>
            <a:ext cx="284984" cy="284984"/>
          </a:xfrm>
          <a:prstGeom prst="rect">
            <a:avLst/>
          </a:prstGeom>
        </p:spPr>
      </p:pic>
      <p:sp>
        <p:nvSpPr>
          <p:cNvPr id="32" name="Título 1"/>
          <p:cNvSpPr>
            <a:spLocks noGrp="1"/>
          </p:cNvSpPr>
          <p:nvPr>
            <p:ph type="ctrTitle"/>
          </p:nvPr>
        </p:nvSpPr>
        <p:spPr>
          <a:xfrm>
            <a:off x="333417" y="700564"/>
            <a:ext cx="2382568" cy="932221"/>
          </a:xfrm>
        </p:spPr>
        <p:txBody>
          <a:bodyPr vert="horz" lIns="0" tIns="0" rIns="0" bIns="0" rtlCol="0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es-ES" sz="3000" b="1">
                <a:solidFill>
                  <a:srgbClr val="FFFFFF"/>
                </a:solidFill>
                <a:latin typeface="AkkuratStd"/>
                <a:cs typeface="AkkuratStd"/>
              </a:rPr>
              <a:t>Ciclo de vida del talento</a:t>
            </a:r>
            <a:r>
              <a:rPr lang="es-ES" b="1">
                <a:solidFill>
                  <a:srgbClr val="FFFFFF"/>
                </a:solidFill>
                <a:latin typeface="AkkuratStd"/>
                <a:cs typeface="AkkuratStd"/>
              </a:rPr>
              <a:t> </a:t>
            </a:r>
            <a:r>
              <a:rPr lang="es-ES" sz="1600" b="1">
                <a:solidFill>
                  <a:srgbClr val="FFFFFF"/>
                </a:solidFill>
                <a:latin typeface="AkkuratStd"/>
                <a:cs typeface="AkkuratStd"/>
              </a:rPr>
              <a:t>Orientación profesional permanente Aprendizaje permanente</a:t>
            </a:r>
          </a:p>
        </p:txBody>
      </p:sp>
      <p:grpSp>
        <p:nvGrpSpPr>
          <p:cNvPr id="23" name="Agrupa 22">
            <a:extLst>
              <a:ext uri="{FF2B5EF4-FFF2-40B4-BE49-F238E27FC236}">
                <a16:creationId xmlns:a16="http://schemas.microsoft.com/office/drawing/2014/main" id="{460F204E-F7DE-6F7B-CD1F-7E72D7773620}"/>
              </a:ext>
            </a:extLst>
          </p:cNvPr>
          <p:cNvGrpSpPr/>
          <p:nvPr/>
        </p:nvGrpSpPr>
        <p:grpSpPr>
          <a:xfrm>
            <a:off x="4228689" y="1032620"/>
            <a:ext cx="7311159" cy="3903930"/>
            <a:chOff x="4228689" y="1032620"/>
            <a:chExt cx="7311159" cy="3903930"/>
          </a:xfrm>
        </p:grpSpPr>
        <p:graphicFrame>
          <p:nvGraphicFramePr>
            <p:cNvPr id="5" name="Gràfic 4">
              <a:extLst>
                <a:ext uri="{FF2B5EF4-FFF2-40B4-BE49-F238E27FC236}">
                  <a16:creationId xmlns:a16="http://schemas.microsoft.com/office/drawing/2014/main" id="{6DC9439E-8496-71FA-7B01-77752BE0B0B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71697725"/>
                </p:ext>
              </p:extLst>
            </p:nvPr>
          </p:nvGraphicFramePr>
          <p:xfrm>
            <a:off x="4385503" y="1376846"/>
            <a:ext cx="5487840" cy="35056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6" name="QuadreDeText 5">
              <a:extLst>
                <a:ext uri="{FF2B5EF4-FFF2-40B4-BE49-F238E27FC236}">
                  <a16:creationId xmlns:a16="http://schemas.microsoft.com/office/drawing/2014/main" id="{3A1C357C-C3E3-D003-FFAF-3E0070412BCA}"/>
                </a:ext>
              </a:extLst>
            </p:cNvPr>
            <p:cNvSpPr txBox="1"/>
            <p:nvPr/>
          </p:nvSpPr>
          <p:spPr>
            <a:xfrm>
              <a:off x="8889757" y="1232675"/>
              <a:ext cx="26500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cap="small">
                  <a:solidFill>
                    <a:schemeClr val="accent1">
                      <a:lumMod val="75000"/>
                    </a:schemeClr>
                  </a:solidFill>
                  <a:latin typeface="Akkurat" panose="02000503040000020004" pitchFamily="2" charset="0"/>
                </a:rPr>
                <a:t>Creación</a:t>
              </a:r>
            </a:p>
          </p:txBody>
        </p:sp>
        <p:sp>
          <p:nvSpPr>
            <p:cNvPr id="8" name="QuadreDeText 7">
              <a:extLst>
                <a:ext uri="{FF2B5EF4-FFF2-40B4-BE49-F238E27FC236}">
                  <a16:creationId xmlns:a16="http://schemas.microsoft.com/office/drawing/2014/main" id="{340C7314-EF94-9AC9-90E0-E3EA3E77DFA6}"/>
                </a:ext>
              </a:extLst>
            </p:cNvPr>
            <p:cNvSpPr txBox="1"/>
            <p:nvPr/>
          </p:nvSpPr>
          <p:spPr>
            <a:xfrm>
              <a:off x="4462732" y="1032620"/>
              <a:ext cx="30444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cap="small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kkurat" panose="02000503040000020004" pitchFamily="2" charset="0"/>
                </a:rPr>
                <a:t>Atracción y regreso</a:t>
              </a:r>
            </a:p>
          </p:txBody>
        </p:sp>
        <p:sp>
          <p:nvSpPr>
            <p:cNvPr id="9" name="QuadreDeText 8">
              <a:extLst>
                <a:ext uri="{FF2B5EF4-FFF2-40B4-BE49-F238E27FC236}">
                  <a16:creationId xmlns:a16="http://schemas.microsoft.com/office/drawing/2014/main" id="{648E30C1-C932-55DC-3FFC-A4DD6615763A}"/>
                </a:ext>
              </a:extLst>
            </p:cNvPr>
            <p:cNvSpPr txBox="1"/>
            <p:nvPr/>
          </p:nvSpPr>
          <p:spPr>
            <a:xfrm>
              <a:off x="4228689" y="4536440"/>
              <a:ext cx="26500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cap="small">
                  <a:solidFill>
                    <a:schemeClr val="accent1"/>
                  </a:solidFill>
                  <a:latin typeface="Akkurat" panose="02000503040000020004" pitchFamily="2" charset="0"/>
                </a:rPr>
                <a:t>Desarrollo</a:t>
              </a:r>
            </a:p>
          </p:txBody>
        </p:sp>
      </p:grpSp>
      <p:sp>
        <p:nvSpPr>
          <p:cNvPr id="10" name="QuadreDeText 9">
            <a:extLst>
              <a:ext uri="{FF2B5EF4-FFF2-40B4-BE49-F238E27FC236}">
                <a16:creationId xmlns:a16="http://schemas.microsoft.com/office/drawing/2014/main" id="{384A84C0-1E8B-4105-033B-BC9CAD811C38}"/>
              </a:ext>
            </a:extLst>
          </p:cNvPr>
          <p:cNvSpPr txBox="1"/>
          <p:nvPr/>
        </p:nvSpPr>
        <p:spPr>
          <a:xfrm>
            <a:off x="8925465" y="1697123"/>
            <a:ext cx="3266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kkurat" panose="02000503040000020004" pitchFamily="2" charset="0"/>
              </a:rPr>
              <a:t>STEAM BCN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kkurat" panose="02000503040000020004" pitchFamily="2" charset="0"/>
              </a:rPr>
              <a:t>Programa</a:t>
            </a:r>
            <a:r>
              <a:rPr lang="es-ES" sz="1600" i="1" dirty="0">
                <a:solidFill>
                  <a:schemeClr val="accent1">
                    <a:lumMod val="75000"/>
                  </a:schemeClr>
                </a:solidFill>
                <a:latin typeface="Akkurat" panose="02000503040000020004" pitchFamily="2" charset="0"/>
              </a:rPr>
              <a:t> Posa </a:t>
            </a:r>
            <a:r>
              <a:rPr lang="es-ES" sz="1600" i="1" dirty="0" err="1">
                <a:solidFill>
                  <a:schemeClr val="accent1">
                    <a:lumMod val="75000"/>
                  </a:schemeClr>
                </a:solidFill>
                <a:latin typeface="Akkurat" panose="02000503040000020004" pitchFamily="2" charset="0"/>
              </a:rPr>
              <a:t>Talent</a:t>
            </a:r>
            <a:r>
              <a:rPr lang="es-ES" sz="1600" i="1" dirty="0">
                <a:solidFill>
                  <a:schemeClr val="accent1">
                    <a:lumMod val="75000"/>
                  </a:schemeClr>
                </a:solidFill>
                <a:latin typeface="Akkurat" panose="02000503040000020004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kkurat" panose="02000503040000020004" pitchFamily="2" charset="0"/>
              </a:rPr>
              <a:t>Proyecto de vida profesional + 12.000 alumnado/año</a:t>
            </a:r>
          </a:p>
        </p:txBody>
      </p:sp>
      <p:sp>
        <p:nvSpPr>
          <p:cNvPr id="11" name="QuadreDeText 10">
            <a:extLst>
              <a:ext uri="{FF2B5EF4-FFF2-40B4-BE49-F238E27FC236}">
                <a16:creationId xmlns:a16="http://schemas.microsoft.com/office/drawing/2014/main" id="{701CF48F-09F1-F3A9-59DF-7509100FB804}"/>
              </a:ext>
            </a:extLst>
          </p:cNvPr>
          <p:cNvSpPr txBox="1"/>
          <p:nvPr/>
        </p:nvSpPr>
        <p:spPr>
          <a:xfrm>
            <a:off x="4462732" y="1486752"/>
            <a:ext cx="4196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kkurat" panose="02000503040000020004" pitchFamily="2" charset="0"/>
              </a:rPr>
              <a:t>Barcelona International </a:t>
            </a:r>
            <a:r>
              <a:rPr lang="es-ES" sz="1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kkurat" panose="02000503040000020004" pitchFamily="2" charset="0"/>
              </a:rPr>
              <a:t>Welcome</a:t>
            </a:r>
            <a:r>
              <a:rPr lang="es-E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kkurat" panose="02000503040000020004" pitchFamily="2" charset="0"/>
              </a:rPr>
              <a:t> </a:t>
            </a:r>
            <a:r>
              <a:rPr lang="es-ES" sz="1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kkurat" panose="02000503040000020004" pitchFamily="2" charset="0"/>
              </a:rPr>
              <a:t>Desk</a:t>
            </a:r>
            <a:r>
              <a:rPr lang="es-E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kkurat" panose="02000503040000020004" pitchFamily="2" charset="0"/>
              </a:rPr>
              <a:t> Regreso con oportunidades</a:t>
            </a:r>
          </a:p>
          <a:p>
            <a:r>
              <a:rPr lang="es-E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kkurat" panose="02000503040000020004" pitchFamily="2" charset="0"/>
              </a:rPr>
              <a:t>      123 jóvenes (2022)</a:t>
            </a:r>
          </a:p>
        </p:txBody>
      </p:sp>
      <p:sp>
        <p:nvSpPr>
          <p:cNvPr id="15" name="QuadreDeText 14">
            <a:extLst>
              <a:ext uri="{FF2B5EF4-FFF2-40B4-BE49-F238E27FC236}">
                <a16:creationId xmlns:a16="http://schemas.microsoft.com/office/drawing/2014/main" id="{778A1398-2925-B2FF-8CAE-250282A44137}"/>
              </a:ext>
            </a:extLst>
          </p:cNvPr>
          <p:cNvSpPr txBox="1"/>
          <p:nvPr/>
        </p:nvSpPr>
        <p:spPr>
          <a:xfrm>
            <a:off x="4228689" y="5031292"/>
            <a:ext cx="3053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1"/>
                </a:solidFill>
                <a:latin typeface="Akkurat" panose="02000503040000020004" pitchFamily="2" charset="0"/>
              </a:rPr>
              <a:t>Programa de reciclaje de las competencias</a:t>
            </a:r>
          </a:p>
          <a:p>
            <a:r>
              <a:rPr lang="es-ES" sz="1600" dirty="0">
                <a:solidFill>
                  <a:schemeClr val="accent1"/>
                </a:solidFill>
                <a:latin typeface="Akkurat" panose="02000503040000020004" pitchFamily="2" charset="0"/>
              </a:rPr>
              <a:t>      1.557 participantes (2022)</a:t>
            </a:r>
          </a:p>
        </p:txBody>
      </p:sp>
      <p:sp>
        <p:nvSpPr>
          <p:cNvPr id="21" name="QuadreDeText 20">
            <a:extLst>
              <a:ext uri="{FF2B5EF4-FFF2-40B4-BE49-F238E27FC236}">
                <a16:creationId xmlns:a16="http://schemas.microsoft.com/office/drawing/2014/main" id="{0D9D8BE6-B224-1988-33C3-3C6FADDB5CE8}"/>
              </a:ext>
            </a:extLst>
          </p:cNvPr>
          <p:cNvSpPr txBox="1"/>
          <p:nvPr/>
        </p:nvSpPr>
        <p:spPr>
          <a:xfrm>
            <a:off x="7726680" y="5026699"/>
            <a:ext cx="4575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1"/>
                </a:solidFill>
                <a:latin typeface="Akkurat" panose="02000503040000020004" pitchFamily="2" charset="0"/>
              </a:rPr>
              <a:t>Alfabetización y formación digitales </a:t>
            </a:r>
          </a:p>
          <a:p>
            <a:r>
              <a:rPr lang="es-ES" sz="1600" dirty="0">
                <a:solidFill>
                  <a:schemeClr val="accent1"/>
                </a:solidFill>
                <a:latin typeface="Akkurat" panose="02000503040000020004" pitchFamily="2" charset="0"/>
              </a:rPr>
              <a:t>      Programa digital: 16.022 participantes (2022)</a:t>
            </a:r>
          </a:p>
          <a:p>
            <a:r>
              <a:rPr lang="es-ES" sz="1600" dirty="0">
                <a:solidFill>
                  <a:schemeClr val="accent1"/>
                </a:solidFill>
                <a:latin typeface="Akkurat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Formación avanzada: 1.193 participantes (2022)</a:t>
            </a:r>
          </a:p>
        </p:txBody>
      </p:sp>
      <p:sp>
        <p:nvSpPr>
          <p:cNvPr id="22" name="QuadreDeText 21">
            <a:extLst>
              <a:ext uri="{FF2B5EF4-FFF2-40B4-BE49-F238E27FC236}">
                <a16:creationId xmlns:a16="http://schemas.microsoft.com/office/drawing/2014/main" id="{E5254C0A-E697-D0DE-CC54-8CD026A2AEC3}"/>
              </a:ext>
            </a:extLst>
          </p:cNvPr>
          <p:cNvSpPr txBox="1"/>
          <p:nvPr/>
        </p:nvSpPr>
        <p:spPr>
          <a:xfrm>
            <a:off x="4228689" y="5857696"/>
            <a:ext cx="3717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1"/>
                </a:solidFill>
                <a:latin typeface="Akkurat" panose="02000503040000020004" pitchFamily="2" charset="0"/>
              </a:rPr>
              <a:t>Formación en competencias sociales</a:t>
            </a:r>
          </a:p>
          <a:p>
            <a:r>
              <a:rPr lang="es-ES" sz="1600" dirty="0">
                <a:solidFill>
                  <a:schemeClr val="accent1"/>
                </a:solidFill>
                <a:latin typeface="Akkurat" panose="02000503040000020004" pitchFamily="2" charset="0"/>
              </a:rPr>
              <a:t>      1.625 participantes (2023)</a:t>
            </a:r>
          </a:p>
        </p:txBody>
      </p:sp>
    </p:spTree>
    <p:extLst>
      <p:ext uri="{BB962C8B-B14F-4D97-AF65-F5344CB8AC3E}">
        <p14:creationId xmlns:p14="http://schemas.microsoft.com/office/powerpoint/2010/main" val="360966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n 53" descr="Simb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438" y="143224"/>
            <a:ext cx="284984" cy="284984"/>
          </a:xfrm>
          <a:prstGeom prst="rect">
            <a:avLst/>
          </a:prstGeom>
        </p:spPr>
      </p:pic>
      <p:pic>
        <p:nvPicPr>
          <p:cNvPr id="3" name="Imatge 2" descr="Imatge que conté text, mapa&#10;&#10;Descripció generada automàticament">
            <a:extLst>
              <a:ext uri="{FF2B5EF4-FFF2-40B4-BE49-F238E27FC236}">
                <a16:creationId xmlns:a16="http://schemas.microsoft.com/office/drawing/2014/main" id="{025750D1-0D92-B2B0-670C-D45FEF2C8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04" b="6805"/>
          <a:stretch/>
        </p:blipFill>
        <p:spPr>
          <a:xfrm>
            <a:off x="-19864" y="2036492"/>
            <a:ext cx="4488449" cy="4667332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7413F239-AE27-9FE9-7A80-3424CA6EE4ED}"/>
              </a:ext>
            </a:extLst>
          </p:cNvPr>
          <p:cNvSpPr txBox="1">
            <a:spLocks/>
          </p:cNvSpPr>
          <p:nvPr/>
        </p:nvSpPr>
        <p:spPr>
          <a:xfrm>
            <a:off x="5791215" y="1852250"/>
            <a:ext cx="5160964" cy="401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342900"/>
            <a:r>
              <a:rPr lang="es-ES" sz="2000" b="1" dirty="0">
                <a:solidFill>
                  <a:prstClr val="black"/>
                </a:solidFill>
                <a:latin typeface="Akkurat" panose="02000503040000020004" pitchFamily="2" charset="0"/>
                <a:cs typeface="Akkurat-Light"/>
              </a:rPr>
              <a:t>Servicio de orientación profesional localizado</a:t>
            </a:r>
          </a:p>
          <a:p>
            <a:pPr algn="l" defTabSz="342900"/>
            <a:endParaRPr lang="es-ES" sz="2000" dirty="0">
              <a:solidFill>
                <a:prstClr val="black"/>
              </a:solidFill>
              <a:latin typeface="Akkurat" panose="02000503040000020004" pitchFamily="2" charset="0"/>
              <a:cs typeface="Akkurat-Light"/>
            </a:endParaRPr>
          </a:p>
          <a:p>
            <a:pPr algn="l" defTabSz="342900"/>
            <a:endParaRPr lang="ca-ES" sz="2000" dirty="0">
              <a:solidFill>
                <a:prstClr val="black"/>
              </a:solidFill>
              <a:latin typeface="Akkurat" panose="02000503040000020004" pitchFamily="2" charset="0"/>
              <a:cs typeface="Akkurat-Light"/>
            </a:endParaRPr>
          </a:p>
          <a:p>
            <a:pPr algn="l" defTabSz="342900"/>
            <a:endParaRPr lang="ca-ES" sz="2000" b="1" dirty="0">
              <a:solidFill>
                <a:prstClr val="black"/>
              </a:solidFill>
              <a:latin typeface="Akkurat-Light"/>
              <a:cs typeface="Akkurat-Light"/>
            </a:endParaRPr>
          </a:p>
        </p:txBody>
      </p:sp>
      <p:sp>
        <p:nvSpPr>
          <p:cNvPr id="19" name="Rectángulo 40">
            <a:extLst>
              <a:ext uri="{FF2B5EF4-FFF2-40B4-BE49-F238E27FC236}">
                <a16:creationId xmlns:a16="http://schemas.microsoft.com/office/drawing/2014/main" id="{F5EE26FB-0B48-49EF-182F-6E8637E4D236}"/>
              </a:ext>
            </a:extLst>
          </p:cNvPr>
          <p:cNvSpPr/>
          <p:nvPr/>
        </p:nvSpPr>
        <p:spPr>
          <a:xfrm>
            <a:off x="1191" y="6703824"/>
            <a:ext cx="4467395" cy="154176"/>
          </a:xfrm>
          <a:prstGeom prst="rect">
            <a:avLst/>
          </a:prstGeom>
          <a:solidFill>
            <a:srgbClr val="D6561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59EA5EE9-9904-9FA2-17A9-D82216D0D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101" y="622175"/>
            <a:ext cx="5528541" cy="932221"/>
          </a:xfrm>
        </p:spPr>
        <p:txBody>
          <a:bodyPr vert="horz" lIns="0" tIns="0" rIns="0" bIns="0" rtlCol="0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es-ES" sz="3000" b="1">
                <a:solidFill>
                  <a:srgbClr val="005E85"/>
                </a:solidFill>
                <a:latin typeface="AkkuratStd"/>
                <a:cs typeface="AkkuratStd"/>
              </a:rPr>
              <a:t>Dispositivos de inserción laboral en barrios de acción prioritaria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Marcador de texto 2">
                <a:extLst>
                  <a:ext uri="{FF2B5EF4-FFF2-40B4-BE49-F238E27FC236}">
                    <a16:creationId xmlns:a16="http://schemas.microsoft.com/office/drawing/2014/main" id="{23AAA1B0-B027-C3B4-D975-00F18C24AE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2850" y="4155942"/>
                <a:ext cx="5323764" cy="447815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ca-ES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ES" sz="2000" dirty="0">
                    <a:solidFill>
                      <a:schemeClr val="tx1"/>
                    </a:solidFill>
                    <a:latin typeface="Helvetica Neue" panose="02000503000000020004"/>
                  </a:rPr>
                  <a:t> Retorno de la inversión</a:t>
                </a:r>
                <a14:m>
                  <m:oMath xmlns:m="http://schemas.openxmlformats.org/officeDocument/2006/math">
                    <m:r>
                      <a:rPr lang="ca-E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0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a-E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𝑅𝑒𝑡𝑜𝑟𝑛𝑜𝑠</m:t>
                        </m:r>
                        <m: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𝑚𝑜𝑛𝑒𝑡𝑖𝑧𝑎𝑑𝑜𝑠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𝐼𝑛𝑣𝑒𝑟𝑠𝑖</m:t>
                        </m:r>
                        <m: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𝑟𝑒𝑞𝑢𝑒𝑟𝑖𝑑𝑎</m:t>
                        </m:r>
                      </m:den>
                    </m:f>
                  </m:oMath>
                </a14:m>
                <a:endParaRPr lang="es-ES" sz="2000" dirty="0">
                  <a:solidFill>
                    <a:schemeClr val="tx1"/>
                  </a:solidFill>
                  <a:latin typeface="Helvetica Neue" panose="02000503000000020004"/>
                </a:endParaRPr>
              </a:p>
            </p:txBody>
          </p:sp>
        </mc:Choice>
        <mc:Fallback xmlns="">
          <p:sp>
            <p:nvSpPr>
              <p:cNvPr id="23" name="Marcador de texto 2">
                <a:extLst>
                  <a:ext uri="{FF2B5EF4-FFF2-40B4-BE49-F238E27FC236}">
                    <a16:creationId xmlns:a16="http://schemas.microsoft.com/office/drawing/2014/main" id="{23AAA1B0-B027-C3B4-D975-00F18C24AE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850" y="4155942"/>
                <a:ext cx="5323764" cy="447815"/>
              </a:xfrm>
              <a:prstGeom prst="rect">
                <a:avLst/>
              </a:prstGeom>
              <a:blipFill>
                <a:blip r:embed="rId5"/>
                <a:stretch>
                  <a:fillRect t="-5479" b="-1643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8">
                <a:extLst>
                  <a:ext uri="{FF2B5EF4-FFF2-40B4-BE49-F238E27FC236}">
                    <a16:creationId xmlns:a16="http://schemas.microsoft.com/office/drawing/2014/main" id="{2F099BE4-8A63-1271-7DD5-7A9D8E2AB720}"/>
                  </a:ext>
                </a:extLst>
              </p:cNvPr>
              <p:cNvSpPr txBox="1"/>
              <p:nvPr/>
            </p:nvSpPr>
            <p:spPr>
              <a:xfrm>
                <a:off x="5791214" y="5075813"/>
                <a:ext cx="5551700" cy="636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2000">
                    <a:solidFill>
                      <a:schemeClr val="tx1"/>
                    </a:solidFill>
                    <a:latin typeface="Helvetica Neue" panose="02000503000000020004"/>
                  </a:rPr>
                  <a:t>Retorno de la inversión</a:t>
                </a:r>
                <a14:m>
                  <m:oMath xmlns:m="http://schemas.openxmlformats.org/officeDocument/2006/math">
                    <m:r>
                      <a:rPr lang="ca-E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000">
                        <a:solidFill>
                          <a:srgbClr val="000000"/>
                        </a:solidFill>
                        <a:latin typeface="Cambria Math"/>
                        <a:ea typeface="Times New Roman"/>
                      </a:rPr>
                      <m:t>=</m:t>
                    </m:r>
                    <m:f>
                      <m:fPr>
                        <m:ctrlPr>
                          <a:rPr lang="ca-E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ca-ES" sz="2000" dirty="0">
                            <a:solidFill>
                              <a:srgbClr val="000000"/>
                            </a:solidFill>
                            <a:latin typeface="Helvetica Neue" panose="02000503000000020004"/>
                            <a:ea typeface="Times New Roman"/>
                          </a:rPr>
                          <m:t>4.828.527,10 </m:t>
                        </m:r>
                        <m:r>
                          <a:rPr lang="ca-ES" sz="2000" b="0" i="0" dirty="0" smtClean="0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</a:rPr>
                          <m:t>€</m:t>
                        </m:r>
                      </m:num>
                      <m:den>
                        <m:r>
                          <m:rPr>
                            <m:nor/>
                          </m:rPr>
                          <a:rPr lang="ca-ES" sz="2000" dirty="0">
                            <a:solidFill>
                              <a:srgbClr val="000000"/>
                            </a:solidFill>
                            <a:latin typeface="Helvetica Neue" panose="02000503000000020004"/>
                            <a:ea typeface="Times New Roman"/>
                          </a:rPr>
                          <m:t>1.445.409,73</m:t>
                        </m:r>
                        <m:r>
                          <a:rPr lang="ca-ES" sz="2000" dirty="0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</a:rPr>
                          <m:t> €</m:t>
                        </m:r>
                      </m:den>
                    </m:f>
                  </m:oMath>
                </a14:m>
                <a:r>
                  <a:rPr lang="es-ES"/>
                  <a:t> </a:t>
                </a:r>
                <a:r>
                  <a:rPr lang="es-ES" sz="2000">
                    <a:latin typeface="Helvetica Neue" panose="02000503000000020004"/>
                  </a:rPr>
                  <a:t>= </a:t>
                </a:r>
                <a:r>
                  <a:rPr lang="es-ES" sz="2000" b="1">
                    <a:latin typeface="Helvetica Neue" panose="02000503000000020004"/>
                  </a:rPr>
                  <a:t>3,34</a:t>
                </a:r>
              </a:p>
            </p:txBody>
          </p:sp>
        </mc:Choice>
        <mc:Fallback xmlns="">
          <p:sp>
            <p:nvSpPr>
              <p:cNvPr id="24" name="CuadroTexto 8">
                <a:extLst>
                  <a:ext uri="{FF2B5EF4-FFF2-40B4-BE49-F238E27FC236}">
                    <a16:creationId xmlns:a16="http://schemas.microsoft.com/office/drawing/2014/main" id="{2F099BE4-8A63-1271-7DD5-7A9D8E2AB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14" y="5075813"/>
                <a:ext cx="5551700" cy="636969"/>
              </a:xfrm>
              <a:prstGeom prst="rect">
                <a:avLst/>
              </a:prstGeom>
              <a:blipFill>
                <a:blip r:embed="rId6"/>
                <a:stretch>
                  <a:fillRect l="-109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556B9DA2-8CEC-64CD-E848-DE75145C94C5}"/>
              </a:ext>
            </a:extLst>
          </p:cNvPr>
          <p:cNvSpPr/>
          <p:nvPr/>
        </p:nvSpPr>
        <p:spPr>
          <a:xfrm>
            <a:off x="5746258" y="2663069"/>
            <a:ext cx="1147505" cy="6103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ES" sz="1200" dirty="0">
                <a:solidFill>
                  <a:srgbClr val="0E718F"/>
                </a:solidFill>
                <a:latin typeface="Akkurat" panose="02000503040000020004" pitchFamily="2" charset="0"/>
              </a:rPr>
              <a:t>Asesoramiento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5D4550-20E8-3953-61AA-03AD3DDD6343}"/>
              </a:ext>
            </a:extLst>
          </p:cNvPr>
          <p:cNvSpPr/>
          <p:nvPr/>
        </p:nvSpPr>
        <p:spPr>
          <a:xfrm>
            <a:off x="6961186" y="2650140"/>
            <a:ext cx="1147505" cy="6103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ES" sz="1200">
                <a:solidFill>
                  <a:srgbClr val="0E718F"/>
                </a:solidFill>
                <a:latin typeface="Akkurat" panose="02000503040000020004" pitchFamily="2" charset="0"/>
              </a:rPr>
              <a:t>Formación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277924-0AC1-16B6-432C-682000B3425F}"/>
              </a:ext>
            </a:extLst>
          </p:cNvPr>
          <p:cNvSpPr/>
          <p:nvPr/>
        </p:nvSpPr>
        <p:spPr>
          <a:xfrm>
            <a:off x="8188202" y="2653957"/>
            <a:ext cx="1263878" cy="6103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ES" sz="1200">
                <a:solidFill>
                  <a:srgbClr val="0E718F"/>
                </a:solidFill>
                <a:latin typeface="Akkurat" panose="02000503040000020004" pitchFamily="2" charset="0"/>
              </a:rPr>
              <a:t>Intermediación laboral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D54F79F-09F0-962D-D0B0-9B1B8DD143D8}"/>
              </a:ext>
            </a:extLst>
          </p:cNvPr>
          <p:cNvSpPr/>
          <p:nvPr/>
        </p:nvSpPr>
        <p:spPr>
          <a:xfrm>
            <a:off x="9531591" y="2653526"/>
            <a:ext cx="1147505" cy="5966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ES" sz="1200">
                <a:solidFill>
                  <a:srgbClr val="0E718F"/>
                </a:solidFill>
                <a:latin typeface="Akkurat" panose="02000503040000020004" pitchFamily="2" charset="0"/>
              </a:rPr>
              <a:t>Búsqueda de contactos en el territorio</a:t>
            </a:r>
          </a:p>
        </p:txBody>
      </p:sp>
    </p:spTree>
    <p:extLst>
      <p:ext uri="{BB962C8B-B14F-4D97-AF65-F5344CB8AC3E}">
        <p14:creationId xmlns:p14="http://schemas.microsoft.com/office/powerpoint/2010/main" val="191985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138</Words>
  <Application>Microsoft Office PowerPoint</Application>
  <PresentationFormat>Panorámica</PresentationFormat>
  <Paragraphs>29</Paragraphs>
  <Slides>3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13" baseType="lpstr">
      <vt:lpstr>Akkurat</vt:lpstr>
      <vt:lpstr>Akkurat-Light</vt:lpstr>
      <vt:lpstr>AkkuratStd</vt:lpstr>
      <vt:lpstr>Arial</vt:lpstr>
      <vt:lpstr>Calibri</vt:lpstr>
      <vt:lpstr>Calibri Light</vt:lpstr>
      <vt:lpstr>Cambria Math</vt:lpstr>
      <vt:lpstr>Helvetica Neue</vt:lpstr>
      <vt:lpstr>Times New Roman</vt:lpstr>
      <vt:lpstr>Tema de l'Office</vt:lpstr>
      <vt:lpstr>Barcelona Activa</vt:lpstr>
      <vt:lpstr>Ciclo de vida del talento Orientación profesional permanente Aprendizaje permanente</vt:lpstr>
      <vt:lpstr>Dispositivos de inserción laboral en barrios de acción prioritaria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Barcelona  Activa</dc:title>
  <dc:creator>Carol Lorenzo Garcia</dc:creator>
  <cp:lastModifiedBy>Rosa María Molano Mohedano</cp:lastModifiedBy>
  <cp:revision>4</cp:revision>
  <dcterms:created xsi:type="dcterms:W3CDTF">2023-10-14T07:30:20Z</dcterms:created>
  <dcterms:modified xsi:type="dcterms:W3CDTF">2023-10-17T08:20:36Z</dcterms:modified>
</cp:coreProperties>
</file>